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998B-C74D-4D4C-9902-3E33D682088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F2358-5642-4505-98BF-64E9785C85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F3CB1-1AA3-D6F1-8218-04BEDC6FA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3537C9-C595-B298-609F-52B6B42B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B9D30-8C52-21F1-7B33-D321A3C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E521-40D8-4BA2-8DB8-8721361F0FBF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14B610-7003-D230-D6F4-7DFDB53B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DA3E1-E98A-A350-8F6F-794C87F3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94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22-E5FE-458C-73AA-0BBA686E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7DA665-B0A0-8B58-B481-921F1F58F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F287-992A-05C6-DD91-9DAD0E76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D3D7-D0DD-4071-8495-15199FEF2383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458A9-723C-F6D1-D62F-3C1CB7D4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68876-713A-0FCB-5A1D-20E4E1B4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80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BFA03F-7660-5580-FB7B-14BEEE1A8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69794-6D30-8D71-9552-A88634048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5A4C7-A020-AAA9-B8A7-6A9BF2B6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306-F7A7-4F1E-840E-410C3675FC7B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F4D0E-A55A-F87D-2F1F-74BDCFB5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8F2E93-CFD7-B662-A14B-DE56404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69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18E8-43C7-70C4-DCB6-EA94B11C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C42AE-A757-3CFC-D851-6258F6C8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000B2-DB1A-00B9-CFE4-CB94D34A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5CB15-8954-4E90-AECD-9560EC34CE74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A21EB-D142-EFD4-0D84-6E6C78BC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5998A-858B-A3C5-B839-834CFCC7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554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7FAF4-3163-A866-826B-E9239253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15BC59-C2E8-C4F1-F77D-C771B520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733AF-8AF3-2D22-FA24-E7C7DC37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5F5E-970F-46A0-9341-0FE53F5CA3CE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D9789-213A-AAA3-C484-CFD1D0CE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6D93C6-CADD-D585-A07A-6AC18E33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325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A5593-01EF-5AD0-24F5-CFB5CC86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078CE-100A-0433-AB98-015C210BF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8FD70A-34A8-74CB-81FD-55CE3D62D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B86AEB-6E58-1AB6-7FFB-F682F94E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602E-3303-4761-AFBF-E10D40232F0F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54E3C-BD24-4326-CAC4-A52579C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F71BB-B19A-BF4F-9DD6-B34CF252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89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ED1DF-161A-7065-FB58-C810B5D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D3F34-927A-3627-CA98-A64B4956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AC5F46-50A6-332F-FD31-907CC095A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EE0964-691A-D8D0-E935-27C579805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03B003-E1C0-F59A-AAE8-8AC680213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EC935-59DA-FE1A-3621-6CF364B7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137D-D11F-4F4C-9BC5-587EB5B1FAE8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28A515-FE5D-E65D-F633-70086E5A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CACF59-DE12-05F2-0AD0-6C9C21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05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64A8A-954C-D51F-C153-9D410472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1ED436-6198-3BC1-CCFC-07A80BEB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49A-A62D-4514-8CCC-5B3DB12E6F49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9997BD-656C-42A1-D476-9126236D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16DFBF-C8F7-C6F2-C2A9-015A2D8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4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CF7234-5860-7B7F-AB19-E8CEA1D6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1743-D8ED-42E6-9AA0-8CD7CF689E0E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E75A1C-E3D6-03DA-D591-818B9AEF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231B54-A2D3-EAF0-B9A2-35DF65AA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10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41F7E-5D48-E9E6-9472-D1C507E1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39952A-5F18-B3A6-451A-676F9350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255F8-BCD4-65EB-E3CB-53682CC39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AADBB-904E-85BF-6FD9-BCE82121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B70B-2483-43A9-A470-CBAA93D8780C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A1A270-D125-A601-45E8-D1160357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DEA67-1E28-8783-2C92-8D937BD9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77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9944-ABFF-AA67-AB89-71EB17A5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32E860-D5A2-4406-BC60-E5317B764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5E7F98-BCDF-780B-68F0-C27A5A951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D71DF2-0124-9685-50DF-265F4A9F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3F7D-6AE3-4717-A8A5-B58A739AFBC7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2FE76C-DD80-8241-DD45-CB9AA8A5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2E230-F5DC-4487-5CAE-1AEBD89C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82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D4BBE9-BE58-2BB6-261C-0A3F02C7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86367-3654-CB50-1BD6-5BFACD3C3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9DCA3-5FD6-3354-AB11-3A86B0C0F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EE35F-B5E1-4178-9147-F455506BA90D}" type="datetime1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1D3CC-1D5D-35A7-EE63-FEFA569BD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88A52-F391-3B21-FA6D-A6AF3954B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87A56-23DC-654C-984C-356BC59D2C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21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98BABE-18C0-3E00-A18B-D240F322F1E4}"/>
              </a:ext>
            </a:extLst>
          </p:cNvPr>
          <p:cNvSpPr txBox="1"/>
          <p:nvPr/>
        </p:nvSpPr>
        <p:spPr>
          <a:xfrm>
            <a:off x="1952077" y="1417834"/>
            <a:ext cx="8287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Introduction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to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Tracking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in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Tracker</a:t>
            </a:r>
            <a:endParaRPr kumimoji="1" lang="zh-CN" altLang="en-US" sz="4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5F1FD7-30DE-74FB-6B42-3A244BD935D7}"/>
              </a:ext>
            </a:extLst>
          </p:cNvPr>
          <p:cNvSpPr txBox="1"/>
          <p:nvPr/>
        </p:nvSpPr>
        <p:spPr>
          <a:xfrm>
            <a:off x="1834256" y="3105834"/>
            <a:ext cx="8949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Tracker:</a:t>
            </a:r>
            <a:r>
              <a:rPr kumimoji="1" lang="zh-CN" altLang="en-US" dirty="0"/>
              <a:t> 硅像素 </a:t>
            </a:r>
            <a:r>
              <a:rPr kumimoji="1" lang="en-US" altLang="zh-CN" dirty="0"/>
              <a:t>(Silicon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Pixel)</a:t>
            </a:r>
            <a:r>
              <a:rPr kumimoji="1" lang="zh-CN" altLang="en-US" dirty="0"/>
              <a:t> 或硅微条 </a:t>
            </a:r>
            <a:r>
              <a:rPr kumimoji="1" lang="en-US" altLang="zh-CN" dirty="0"/>
              <a:t>(Silicon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Strip)</a:t>
            </a:r>
            <a:r>
              <a:rPr kumimoji="1" lang="zh-CN" altLang="en-US" dirty="0"/>
              <a:t> 探测器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Tracking:</a:t>
            </a:r>
            <a:r>
              <a:rPr kumimoji="1" lang="zh-CN" altLang="en-US" dirty="0"/>
              <a:t> 从硅探测器获取的最原始的电信号，到重建和拟合出带电粒子径迹的全过程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23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如何拟合 </a:t>
            </a:r>
            <a:r>
              <a:rPr kumimoji="1" lang="en-US" altLang="zh-CN" dirty="0" smtClean="0"/>
              <a:t>(Particle Propagation</a:t>
            </a:r>
            <a:r>
              <a:rPr kumimoji="1" lang="en-US" altLang="zh-CN" dirty="0" smtClean="0"/>
              <a:t>, RKN method</a:t>
            </a:r>
            <a:r>
              <a:rPr kumimoji="1" lang="en-US" altLang="zh-CN" dirty="0" smtClean="0"/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77" y="958001"/>
            <a:ext cx="3662597" cy="2386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4" y="986267"/>
            <a:ext cx="3833717" cy="24522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0574" y="3705225"/>
            <a:ext cx="10620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这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个量本质上都是对 </a:t>
            </a:r>
            <a:r>
              <a:rPr lang="en-US" altLang="zh-CN" dirty="0" err="1" smtClean="0"/>
              <a:t>t_n</a:t>
            </a:r>
            <a:r>
              <a:rPr lang="en-US" altLang="zh-CN" dirty="0" smtClean="0"/>
              <a:t> </a:t>
            </a:r>
            <a:r>
              <a:rPr lang="zh-CN" altLang="en-US" dirty="0" smtClean="0"/>
              <a:t>到 </a:t>
            </a:r>
            <a:r>
              <a:rPr lang="en-US" altLang="zh-CN" dirty="0" smtClean="0"/>
              <a:t>t_{n+1} </a:t>
            </a:r>
            <a:r>
              <a:rPr lang="zh-CN" altLang="en-US" dirty="0" smtClean="0"/>
              <a:t>时刻之间，</a:t>
            </a:r>
            <a:r>
              <a:rPr lang="en-US" altLang="zh-CN" dirty="0" smtClean="0"/>
              <a:t>y(t) </a:t>
            </a:r>
            <a:r>
              <a:rPr lang="zh-CN" altLang="en-US" dirty="0" smtClean="0"/>
              <a:t>函数的斜率的估计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右图形象地标示出了这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个斜率之间的区别：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K_1 </a:t>
            </a:r>
            <a:r>
              <a:rPr lang="zh-CN" altLang="en-US" dirty="0" smtClean="0"/>
              <a:t>可以精确代表在 </a:t>
            </a:r>
            <a:r>
              <a:rPr lang="en-US" altLang="zh-CN" dirty="0" err="1" smtClean="0"/>
              <a:t>t_n</a:t>
            </a:r>
            <a:r>
              <a:rPr lang="en-US" altLang="zh-CN" dirty="0" smtClean="0"/>
              <a:t> </a:t>
            </a:r>
            <a:r>
              <a:rPr lang="zh-CN" altLang="en-US" dirty="0" smtClean="0"/>
              <a:t>时刻的斜率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K_4 </a:t>
            </a:r>
            <a:r>
              <a:rPr lang="zh-CN" altLang="en-US" dirty="0" smtClean="0"/>
              <a:t>可以不精确代表在 </a:t>
            </a:r>
            <a:r>
              <a:rPr lang="en-US" altLang="zh-CN" dirty="0" smtClean="0"/>
              <a:t>t_{n+1} </a:t>
            </a:r>
            <a:r>
              <a:rPr lang="zh-CN" altLang="en-US" dirty="0" smtClean="0"/>
              <a:t>时刻的斜率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K_2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k_3 </a:t>
            </a:r>
            <a:r>
              <a:rPr lang="zh-CN" altLang="en-US" dirty="0" smtClean="0"/>
              <a:t>分别代表代表在 </a:t>
            </a:r>
            <a:r>
              <a:rPr lang="en-US" altLang="zh-CN" dirty="0" err="1" smtClean="0"/>
              <a:t>t_n</a:t>
            </a:r>
            <a:r>
              <a:rPr lang="en-US" altLang="zh-CN" dirty="0" smtClean="0"/>
              <a:t> +h </a:t>
            </a:r>
            <a:r>
              <a:rPr lang="zh-CN" altLang="en-US" dirty="0" smtClean="0"/>
              <a:t>时刻大概率偏小和大概率偏大的两个斜率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最后使用这些斜率的加权平均，得到 </a:t>
            </a:r>
            <a:r>
              <a:rPr lang="en-US" altLang="zh-CN" dirty="0" smtClean="0"/>
              <a:t>t_{n+1} </a:t>
            </a:r>
            <a:r>
              <a:rPr lang="zh-CN" altLang="en-US" dirty="0" smtClean="0"/>
              <a:t>时刻 </a:t>
            </a:r>
            <a:r>
              <a:rPr lang="en-US" altLang="zh-CN" dirty="0" smtClean="0"/>
              <a:t>y </a:t>
            </a:r>
            <a:r>
              <a:rPr lang="zh-CN" altLang="en-US" dirty="0" smtClean="0"/>
              <a:t>的值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86" y="5521234"/>
            <a:ext cx="4496427" cy="771633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14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如何拟合 </a:t>
            </a:r>
            <a:r>
              <a:rPr kumimoji="1" lang="en-US" altLang="zh-CN" dirty="0" smtClean="0"/>
              <a:t>(Particle Propagation</a:t>
            </a:r>
            <a:r>
              <a:rPr kumimoji="1" lang="en-US" altLang="zh-CN" dirty="0" smtClean="0"/>
              <a:t>, RKN method</a:t>
            </a:r>
            <a:r>
              <a:rPr kumimoji="1" lang="en-US" altLang="zh-CN" dirty="0" smtClean="0"/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8251" y="1181100"/>
            <a:ext cx="102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Runge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Kutta</a:t>
            </a:r>
            <a:r>
              <a:rPr lang="en-US" altLang="zh-CN" dirty="0" smtClean="0"/>
              <a:t>-Nystrom (RKN) </a:t>
            </a:r>
            <a:r>
              <a:rPr lang="zh-CN" altLang="en-US" dirty="0" smtClean="0"/>
              <a:t>方法可以用来处理二阶的动力学微分方程：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13" y="1648375"/>
            <a:ext cx="5906324" cy="8287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43950" y="1412760"/>
            <a:ext cx="2852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 smtClean="0">
                <a:solidFill>
                  <a:srgbClr val="FF0000"/>
                </a:solidFill>
              </a:rPr>
              <a:t>？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公式好像不大对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41" y="3860410"/>
            <a:ext cx="4448796" cy="14480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38251" y="2750760"/>
            <a:ext cx="10267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</a:t>
            </a:r>
            <a:r>
              <a:rPr lang="zh-CN" altLang="en-US" dirty="0" smtClean="0"/>
              <a:t>矢量是运动方向上的单位矢量，当做前面的 </a:t>
            </a:r>
            <a:r>
              <a:rPr lang="en-US" altLang="zh-CN" dirty="0" smtClean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 </a:t>
            </a:r>
            <a:r>
              <a:rPr lang="zh-CN" altLang="en-US" dirty="0" smtClean="0"/>
              <a:t>是路径长度，当做前面的 </a:t>
            </a:r>
            <a:r>
              <a:rPr lang="en-US" altLang="zh-CN" dirty="0" smtClean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不知道多出来的 </a:t>
            </a:r>
            <a:r>
              <a:rPr lang="en-US" altLang="zh-CN" dirty="0" smtClean="0"/>
              <a:t>r </a:t>
            </a:r>
            <a:r>
              <a:rPr lang="zh-CN" altLang="en-US" dirty="0" smtClean="0"/>
              <a:t>矢量怎么解决，应该是修改了 </a:t>
            </a:r>
            <a:r>
              <a:rPr lang="en-US" altLang="zh-CN" dirty="0" smtClean="0"/>
              <a:t>k </a:t>
            </a:r>
            <a:r>
              <a:rPr lang="zh-CN" altLang="en-US" dirty="0" smtClean="0"/>
              <a:t>的定义做到的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0799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75AA2E-680A-EBFD-5BD5-76E68EADD762}"/>
              </a:ext>
            </a:extLst>
          </p:cNvPr>
          <p:cNvSpPr txBox="1"/>
          <p:nvPr/>
        </p:nvSpPr>
        <p:spPr>
          <a:xfrm>
            <a:off x="421240" y="349321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硅探测器的基本原理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B9479A-A03F-9031-7024-13D166C22899}"/>
              </a:ext>
            </a:extLst>
          </p:cNvPr>
          <p:cNvSpPr txBox="1"/>
          <p:nvPr/>
        </p:nvSpPr>
        <p:spPr>
          <a:xfrm>
            <a:off x="1670140" y="4911587"/>
            <a:ext cx="9344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zh-CN" altLang="en-US" dirty="0">
                <a:solidFill>
                  <a:srgbClr val="FF0000"/>
                </a:solidFill>
              </a:rPr>
              <a:t>耗尽层</a:t>
            </a:r>
            <a:r>
              <a:rPr kumimoji="1" lang="zh-CN" altLang="en-US" dirty="0"/>
              <a:t>作为探测介质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如果带电粒子穿过耗尽层产生电荷，就会由于电压的作用而流向电极并被探测到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如果带电粒子在非耗尽层中产生电荷，则会与载流子复合而丢失探测信息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FF685E-A66C-97CE-A4ED-CE193994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20093" r="6323" b="17515"/>
          <a:stretch/>
        </p:blipFill>
        <p:spPr>
          <a:xfrm>
            <a:off x="2476072" y="996594"/>
            <a:ext cx="6647381" cy="363705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91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0F124E-65CC-0BB5-517C-953DCB06A1B9}"/>
              </a:ext>
            </a:extLst>
          </p:cNvPr>
          <p:cNvSpPr txBox="1"/>
          <p:nvPr/>
        </p:nvSpPr>
        <p:spPr>
          <a:xfrm>
            <a:off x="421240" y="349321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硅像素和硅微条探测器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C7D983-03AA-449F-B990-0258A472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615" y="1029200"/>
            <a:ext cx="6002255" cy="29920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436B0E-1602-50C0-1EC0-F50A27571495}"/>
              </a:ext>
            </a:extLst>
          </p:cNvPr>
          <p:cNvSpPr txBox="1"/>
          <p:nvPr/>
        </p:nvSpPr>
        <p:spPr>
          <a:xfrm>
            <a:off x="466895" y="4331835"/>
            <a:ext cx="11258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 </a:t>
            </a:r>
            <a:r>
              <a:rPr kumimoji="1" lang="en-US" altLang="zh-CN" dirty="0"/>
              <a:t>Strip</a:t>
            </a:r>
            <a:r>
              <a:rPr kumimoji="1" lang="zh-CN" altLang="en-US" dirty="0"/>
              <a:t> 探测器中，每个条就是一个 </a:t>
            </a:r>
            <a:r>
              <a:rPr kumimoji="1" lang="en-US" altLang="zh-CN" dirty="0"/>
              <a:t>PN</a:t>
            </a:r>
            <a:r>
              <a:rPr kumimoji="1" lang="zh-CN" altLang="en-US" dirty="0"/>
              <a:t> 结，可以用于确定带电粒子在 </a:t>
            </a:r>
            <a:r>
              <a:rPr kumimoji="1" lang="en-US" altLang="zh-CN" dirty="0">
                <a:solidFill>
                  <a:srgbClr val="FF0000"/>
                </a:solidFill>
              </a:rPr>
              <a:t>l_0</a:t>
            </a:r>
            <a:r>
              <a:rPr kumimoji="1" lang="zh-CN" altLang="en-US" dirty="0"/>
              <a:t> 方向上的位置信息。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探测器中，每个方块就是一个 </a:t>
            </a:r>
            <a:r>
              <a:rPr kumimoji="1" lang="en-US" altLang="zh-CN" dirty="0"/>
              <a:t>PN</a:t>
            </a:r>
            <a:r>
              <a:rPr kumimoji="1" lang="zh-CN" altLang="en-US" dirty="0"/>
              <a:t> 结，可以用于确定带电粒子在 </a:t>
            </a:r>
            <a:r>
              <a:rPr kumimoji="1" lang="en-US" altLang="zh-CN" dirty="0">
                <a:solidFill>
                  <a:srgbClr val="FF0000"/>
                </a:solidFill>
              </a:rPr>
              <a:t>l_0</a:t>
            </a:r>
            <a:r>
              <a:rPr kumimoji="1" lang="zh-CN" altLang="en-US" dirty="0">
                <a:solidFill>
                  <a:srgbClr val="FF0000"/>
                </a:solidFill>
              </a:rPr>
              <a:t> 和 </a:t>
            </a:r>
            <a:r>
              <a:rPr kumimoji="1" lang="en-US" altLang="zh-CN" dirty="0">
                <a:solidFill>
                  <a:srgbClr val="FF0000"/>
                </a:solidFill>
              </a:rPr>
              <a:t>l_1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/>
              <a:t>两个方向上的位置信息。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另外由于探测器平面在纸面方向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rgbClr val="FF0000"/>
                </a:solidFill>
              </a:rPr>
              <a:t>l_3</a:t>
            </a:r>
            <a:r>
              <a:rPr kumimoji="1" lang="zh-CN" altLang="en-US" dirty="0">
                <a:solidFill>
                  <a:srgbClr val="FF0000"/>
                </a:solidFill>
              </a:rPr>
              <a:t>方向</a:t>
            </a:r>
            <a:r>
              <a:rPr kumimoji="1" lang="en-US" altLang="zh-CN" dirty="0"/>
              <a:t>)</a:t>
            </a:r>
            <a:r>
              <a:rPr kumimoji="1" lang="zh-CN" altLang="en-US" dirty="0"/>
              <a:t>上的位置，还可以确定带电粒子在该方向上的信息。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因此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是</a:t>
            </a:r>
            <a:r>
              <a:rPr kumimoji="1" lang="zh-CN" altLang="en-US" dirty="0">
                <a:solidFill>
                  <a:srgbClr val="FF0000"/>
                </a:solidFill>
              </a:rPr>
              <a:t>三维位置</a:t>
            </a:r>
            <a:r>
              <a:rPr kumimoji="1" lang="zh-CN" altLang="en-US" dirty="0"/>
              <a:t>信息探测器，</a:t>
            </a:r>
            <a:r>
              <a:rPr kumimoji="1" lang="en-US" altLang="zh-CN" dirty="0"/>
              <a:t>Strip</a:t>
            </a:r>
            <a:r>
              <a:rPr kumimoji="1" lang="zh-CN" altLang="en-US" dirty="0"/>
              <a:t> 是</a:t>
            </a:r>
            <a:r>
              <a:rPr kumimoji="1" lang="zh-CN" altLang="en-US" dirty="0">
                <a:solidFill>
                  <a:srgbClr val="FF0000"/>
                </a:solidFill>
              </a:rPr>
              <a:t>二维位置</a:t>
            </a:r>
            <a:r>
              <a:rPr kumimoji="1" lang="zh-CN" altLang="en-US" dirty="0"/>
              <a:t>信息探测器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 </a:t>
            </a:r>
            <a:r>
              <a:rPr kumimoji="1" lang="en-US" altLang="zh-CN" dirty="0"/>
              <a:t>l_0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l_1</a:t>
            </a:r>
            <a:r>
              <a:rPr kumimoji="1" lang="zh-CN" altLang="en-US" dirty="0"/>
              <a:t> 方向上的探测精度为 </a:t>
            </a:r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~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100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μm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依赖于制作工艺，</a:t>
            </a:r>
            <a:r>
              <a:rPr kumimoji="1" lang="en-US" altLang="zh-CN" dirty="0"/>
              <a:t>FASER</a:t>
            </a:r>
            <a:r>
              <a:rPr kumimoji="1" lang="zh-CN" altLang="en-US" dirty="0"/>
              <a:t> 上使用的精度较差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响应速度为</a:t>
            </a:r>
            <a:r>
              <a:rPr kumimoji="1" lang="zh-CN" altLang="en-US" dirty="0">
                <a:solidFill>
                  <a:srgbClr val="FF0000"/>
                </a:solidFill>
              </a:rPr>
              <a:t>几个</a:t>
            </a:r>
            <a:r>
              <a:rPr kumimoji="1" lang="en-US" altLang="zh-CN" dirty="0">
                <a:solidFill>
                  <a:srgbClr val="FF0000"/>
                </a:solidFill>
              </a:rPr>
              <a:t>ns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 </a:t>
            </a:r>
            <a:r>
              <a:rPr kumimoji="1" lang="en-US" altLang="zh-CN" dirty="0"/>
              <a:t>LHC</a:t>
            </a:r>
            <a:r>
              <a:rPr kumimoji="1" lang="zh-CN" altLang="en-US" dirty="0"/>
              <a:t> 上 </a:t>
            </a:r>
            <a:r>
              <a:rPr kumimoji="1" lang="en-US" altLang="zh-CN" dirty="0"/>
              <a:t>25</a:t>
            </a:r>
            <a:r>
              <a:rPr kumimoji="1" lang="zh-CN" altLang="en-US" dirty="0"/>
              <a:t> </a:t>
            </a:r>
            <a:r>
              <a:rPr kumimoji="1" lang="en-US" altLang="zh-CN" dirty="0"/>
              <a:t>ns</a:t>
            </a:r>
            <a:r>
              <a:rPr kumimoji="1" lang="zh-CN" altLang="en-US" dirty="0"/>
              <a:t> 一次的对撞中，可以分辨不同对撞产生的径迹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A5C5815-890E-8CC0-84BB-F502064A1FE7}"/>
              </a:ext>
            </a:extLst>
          </p:cNvPr>
          <p:cNvSpPr/>
          <p:nvPr/>
        </p:nvSpPr>
        <p:spPr>
          <a:xfrm>
            <a:off x="1580073" y="2976937"/>
            <a:ext cx="410966" cy="4520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×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12491C-05EA-B0ED-B042-6173AE146D6E}"/>
              </a:ext>
            </a:extLst>
          </p:cNvPr>
          <p:cNvSpPr txBox="1"/>
          <p:nvPr/>
        </p:nvSpPr>
        <p:spPr>
          <a:xfrm>
            <a:off x="1017141" y="279227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l_3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13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841746-0164-F59B-843A-A8026BC3149B}"/>
              </a:ext>
            </a:extLst>
          </p:cNvPr>
          <p:cNvSpPr txBox="1"/>
          <p:nvPr/>
        </p:nvSpPr>
        <p:spPr>
          <a:xfrm>
            <a:off x="421240" y="349321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以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探测器为例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E70C5B-C013-4E6B-6E86-58CE5C494C5E}"/>
              </a:ext>
            </a:extLst>
          </p:cNvPr>
          <p:cNvSpPr txBox="1"/>
          <p:nvPr/>
        </p:nvSpPr>
        <p:spPr>
          <a:xfrm>
            <a:off x="1325367" y="808128"/>
            <a:ext cx="1004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一个带电粒子进入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探测器时，可能并不会只触发一个 </a:t>
            </a:r>
            <a:r>
              <a:rPr kumimoji="1" lang="en-US" altLang="zh-CN" dirty="0"/>
              <a:t>pixel,</a:t>
            </a:r>
            <a:r>
              <a:rPr kumimoji="1" lang="zh-CN" altLang="en-US" dirty="0"/>
              <a:t> 大多数情况都是触发一团 </a:t>
            </a:r>
            <a:r>
              <a:rPr kumimoji="1" lang="en-US" altLang="zh-CN" dirty="0"/>
              <a:t>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原因有很多，包括：粒子斜入射探测平面、电荷在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间扩散，磁场导致的载流子漂移等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Pixel</a:t>
            </a:r>
            <a:r>
              <a:rPr kumimoji="1" lang="zh-CN" altLang="en-US" dirty="0"/>
              <a:t> 构成的团块被称为 </a:t>
            </a:r>
            <a:r>
              <a:rPr kumimoji="1" lang="en-US" altLang="zh-CN" dirty="0">
                <a:solidFill>
                  <a:srgbClr val="FF0000"/>
                </a:solidFill>
              </a:rPr>
              <a:t>Cluster</a:t>
            </a:r>
            <a:r>
              <a:rPr kumimoji="1" lang="en-US" altLang="zh-CN" dirty="0"/>
              <a:t>,</a:t>
            </a:r>
            <a:r>
              <a:rPr kumimoji="1" lang="zh-CN" altLang="en-US" dirty="0"/>
              <a:t> 相应的寻找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的过程就叫 </a:t>
            </a:r>
            <a:r>
              <a:rPr kumimoji="1" lang="en-US" altLang="zh-CN" dirty="0">
                <a:solidFill>
                  <a:srgbClr val="FF0000"/>
                </a:solidFill>
              </a:rPr>
              <a:t>Clustering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0F160D-ED24-CCAA-B9BA-D1603B1D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4" y="2005868"/>
            <a:ext cx="4403984" cy="1659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42097C-08E1-E8D1-7856-43775138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78" y="2005868"/>
            <a:ext cx="5663657" cy="15127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DD2C9D-9A29-221B-DBCB-CA8D4BC94C79}"/>
              </a:ext>
            </a:extLst>
          </p:cNvPr>
          <p:cNvSpPr txBox="1"/>
          <p:nvPr/>
        </p:nvSpPr>
        <p:spPr>
          <a:xfrm>
            <a:off x="743476" y="3939750"/>
            <a:ext cx="11208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首先是</a:t>
            </a:r>
            <a:r>
              <a:rPr kumimoji="1" lang="zh-CN" altLang="en-US" dirty="0">
                <a:solidFill>
                  <a:srgbClr val="FF0000"/>
                </a:solidFill>
              </a:rPr>
              <a:t>零级触发</a:t>
            </a:r>
            <a:r>
              <a:rPr kumimoji="1" lang="zh-CN" altLang="en-US" dirty="0"/>
              <a:t>，需要规定一个阈值，仅认为收集到的电荷量大于该阈值的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是有信号的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Clustering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也叫</a:t>
            </a:r>
            <a:r>
              <a:rPr kumimoji="1" lang="zh-CN" altLang="en-US" dirty="0">
                <a:solidFill>
                  <a:srgbClr val="FF0000"/>
                </a:solidFill>
              </a:rPr>
              <a:t>聚类算法</a:t>
            </a:r>
            <a:r>
              <a:rPr kumimoji="1" lang="zh-CN" altLang="en-US" dirty="0"/>
              <a:t>，用以确定在探测器平面哪些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应该被归纳到为同一个径迹产生的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具体使用的方法叫 </a:t>
            </a:r>
            <a:r>
              <a:rPr kumimoji="1" lang="en-US" altLang="zh-CN" dirty="0">
                <a:solidFill>
                  <a:srgbClr val="FF0000"/>
                </a:solidFill>
              </a:rPr>
              <a:t>Connected Component Analysis</a:t>
            </a:r>
            <a:r>
              <a:rPr kumimoji="1" lang="en-US" altLang="zh-CN" dirty="0"/>
              <a:t> (CCA) 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从整个平面的边缘开始，一个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一个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地处理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如果碰到一个触发的 </a:t>
            </a:r>
            <a:r>
              <a:rPr kumimoji="1" lang="en-US" altLang="zh-CN" dirty="0"/>
              <a:t>pixel,</a:t>
            </a:r>
            <a:r>
              <a:rPr kumimoji="1" lang="zh-CN" altLang="en-US" dirty="0"/>
              <a:t> 就检查其四周（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），如果四周有触发的 </a:t>
            </a:r>
            <a:r>
              <a:rPr kumimoji="1" lang="en-US" altLang="zh-CN" dirty="0"/>
              <a:t>pixel,</a:t>
            </a:r>
            <a:r>
              <a:rPr kumimoji="1" lang="zh-CN" altLang="en-US" dirty="0"/>
              <a:t> 就归入相同的 </a:t>
            </a:r>
            <a:r>
              <a:rPr kumimoji="1" lang="en-US" altLang="zh-CN" dirty="0"/>
              <a:t>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当实验事例数较高时，可能会有两个径迹实际产生的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被归为同一个，称为 </a:t>
            </a:r>
            <a:r>
              <a:rPr kumimoji="1" lang="en-US" altLang="zh-CN" dirty="0">
                <a:solidFill>
                  <a:srgbClr val="FF0000"/>
                </a:solidFill>
              </a:rPr>
              <a:t>merged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此时我们的后续用于重建径迹的算法中需要允许不同的 </a:t>
            </a:r>
            <a:r>
              <a:rPr kumimoji="1" lang="en-US" altLang="zh-CN" dirty="0"/>
              <a:t>track</a:t>
            </a:r>
            <a:r>
              <a:rPr kumimoji="1" lang="zh-CN" altLang="en-US" dirty="0"/>
              <a:t> 共享同一个 </a:t>
            </a:r>
            <a:r>
              <a:rPr kumimoji="1" lang="en-US" altLang="zh-CN" dirty="0"/>
              <a:t>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Cluster</a:t>
            </a:r>
            <a:r>
              <a:rPr kumimoji="1" lang="zh-CN" altLang="en-US" dirty="0"/>
              <a:t> 的位置由各个 </a:t>
            </a:r>
            <a:r>
              <a:rPr kumimoji="1" lang="en-US" altLang="zh-CN" dirty="0" smtClean="0"/>
              <a:t>pixel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中根据探测到的电荷量大小加权平均而来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57BA3C-1CBC-654A-5608-71F72002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062" y="5919472"/>
            <a:ext cx="3283462" cy="76865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4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9BBB688-309F-2F4D-7C1F-2AEB67BE844B}"/>
              </a:ext>
            </a:extLst>
          </p:cNvPr>
          <p:cNvSpPr txBox="1"/>
          <p:nvPr/>
        </p:nvSpPr>
        <p:spPr>
          <a:xfrm>
            <a:off x="421240" y="34932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Spacepoint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3A8FEE-1F14-C777-50BC-B9A69D46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79" y="811049"/>
            <a:ext cx="6027772" cy="3107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2975" y="4581525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2579" y="4304526"/>
            <a:ext cx="11076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 </a:t>
            </a:r>
            <a:r>
              <a:rPr lang="en-US" altLang="zh-CN" dirty="0" smtClean="0">
                <a:solidFill>
                  <a:srgbClr val="FF0000"/>
                </a:solidFill>
              </a:rPr>
              <a:t>pixel</a:t>
            </a:r>
            <a:r>
              <a:rPr lang="en-US" altLang="zh-CN" dirty="0" smtClean="0"/>
              <a:t> </a:t>
            </a:r>
            <a:r>
              <a:rPr lang="zh-CN" altLang="en-US" dirty="0" smtClean="0"/>
              <a:t>探测器，每一个 </a:t>
            </a:r>
            <a:r>
              <a:rPr lang="en-US" altLang="zh-CN" dirty="0" smtClean="0"/>
              <a:t>cluster </a:t>
            </a:r>
            <a:r>
              <a:rPr lang="zh-CN" altLang="en-US" dirty="0" smtClean="0"/>
              <a:t>在探测平面上有两个维度的位置信息，探测平面本身也有一个维度的位置信息，因此用一个 </a:t>
            </a:r>
            <a:r>
              <a:rPr lang="en-US" altLang="zh-CN" dirty="0" smtClean="0"/>
              <a:t>cluster </a:t>
            </a:r>
            <a:r>
              <a:rPr lang="zh-CN" altLang="en-US" dirty="0" smtClean="0"/>
              <a:t>就能变换得到一个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 </a:t>
            </a:r>
            <a:r>
              <a:rPr lang="en-US" altLang="zh-CN" dirty="0" smtClean="0">
                <a:solidFill>
                  <a:srgbClr val="FF0000"/>
                </a:solidFill>
              </a:rPr>
              <a:t>strip</a:t>
            </a:r>
            <a:r>
              <a:rPr lang="en-US" altLang="zh-CN" dirty="0" smtClean="0"/>
              <a:t> </a:t>
            </a:r>
            <a:r>
              <a:rPr lang="zh-CN" altLang="en-US" dirty="0" smtClean="0"/>
              <a:t>探测器，由于 </a:t>
            </a:r>
            <a:r>
              <a:rPr lang="en-US" altLang="zh-CN" dirty="0" smtClean="0"/>
              <a:t>cluster </a:t>
            </a:r>
            <a:r>
              <a:rPr lang="zh-CN" altLang="en-US" dirty="0" smtClean="0"/>
              <a:t>总共只有两个位置信息，因此无法从一个 </a:t>
            </a:r>
            <a:r>
              <a:rPr lang="en-US" altLang="zh-CN" dirty="0" smtClean="0"/>
              <a:t>cluster </a:t>
            </a:r>
            <a:r>
              <a:rPr lang="zh-CN" altLang="en-US" dirty="0" smtClean="0"/>
              <a:t>得到一个 </a:t>
            </a:r>
            <a:r>
              <a:rPr lang="en-US" altLang="zh-CN" dirty="0" err="1" smtClean="0"/>
              <a:t>spacepoint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Strip </a:t>
            </a:r>
            <a:r>
              <a:rPr lang="zh-CN" altLang="en-US" dirty="0" smtClean="0"/>
              <a:t>探测器芯片往往是</a:t>
            </a:r>
            <a:r>
              <a:rPr lang="zh-CN" altLang="en-US" dirty="0" smtClean="0">
                <a:solidFill>
                  <a:srgbClr val="FF0000"/>
                </a:solidFill>
              </a:rPr>
              <a:t>成对安装</a:t>
            </a:r>
            <a:r>
              <a:rPr lang="zh-CN" altLang="en-US" dirty="0" smtClean="0"/>
              <a:t>的，两层芯片互相平行，但 </a:t>
            </a:r>
            <a:r>
              <a:rPr lang="en-US" altLang="zh-CN" dirty="0" smtClean="0"/>
              <a:t>strip </a:t>
            </a:r>
            <a:r>
              <a:rPr lang="zh-CN" altLang="en-US" dirty="0" smtClean="0"/>
              <a:t>之间有一个夹角，这样就能通过分别位于两个芯片上的 </a:t>
            </a:r>
            <a:r>
              <a:rPr lang="en-US" altLang="zh-CN" dirty="0" smtClean="0"/>
              <a:t>cluster </a:t>
            </a:r>
            <a:r>
              <a:rPr lang="zh-CN" altLang="en-US" dirty="0" smtClean="0"/>
              <a:t>的交点来获取一个 </a:t>
            </a:r>
            <a:r>
              <a:rPr lang="en-US" altLang="zh-CN" dirty="0" err="1" smtClean="0"/>
              <a:t>spcacepoint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57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666A48-B054-3F9E-BF8F-2251D5A9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611" y="1276937"/>
            <a:ext cx="4556002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Seeding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499" y="1181687"/>
            <a:ext cx="5972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由于 </a:t>
            </a:r>
            <a:r>
              <a:rPr lang="en-US" altLang="zh-CN" dirty="0" smtClean="0"/>
              <a:t>CMS </a:t>
            </a:r>
            <a:r>
              <a:rPr lang="zh-CN" altLang="en-US" dirty="0" smtClean="0"/>
              <a:t>的磁场方向是平行于对撞方向的，因此带电粒子的运动轨迹投影在截面方向上就是</a:t>
            </a:r>
            <a:r>
              <a:rPr lang="zh-CN" altLang="en-US" dirty="0" smtClean="0">
                <a:solidFill>
                  <a:srgbClr val="FF0000"/>
                </a:solidFill>
              </a:rPr>
              <a:t>圆弧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在不同的探测平面上分别挑出 </a:t>
            </a:r>
            <a:r>
              <a:rPr lang="en-US" altLang="zh-CN" dirty="0" smtClean="0">
                <a:solidFill>
                  <a:srgbClr val="FF0000"/>
                </a:solidFill>
              </a:rPr>
              <a:t>3 </a:t>
            </a:r>
            <a:r>
              <a:rPr lang="zh-CN" altLang="en-US" dirty="0" smtClean="0">
                <a:solidFill>
                  <a:srgbClr val="FF0000"/>
                </a:solidFill>
              </a:rPr>
              <a:t>个 </a:t>
            </a:r>
            <a:r>
              <a:rPr lang="en-US" altLang="zh-CN" dirty="0" err="1" smtClean="0">
                <a:solidFill>
                  <a:srgbClr val="FF0000"/>
                </a:solidFill>
              </a:rPr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画出一个圆弧，考察该圆弧是否可能构成一条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的一部分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</a:t>
            </a:r>
            <a:r>
              <a:rPr lang="zh-CN" altLang="en-US" dirty="0" smtClean="0"/>
              <a:t>个重要的指标就是 </a:t>
            </a:r>
            <a:r>
              <a:rPr lang="en-US" altLang="zh-CN" dirty="0" smtClean="0">
                <a:solidFill>
                  <a:srgbClr val="FF0000"/>
                </a:solidFill>
              </a:rPr>
              <a:t>impact parameter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圆心到对撞束流的距离与圆半径的差：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68" y="2936013"/>
            <a:ext cx="2429214" cy="7335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05499" y="3730974"/>
            <a:ext cx="5857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只有 </a:t>
            </a:r>
            <a:r>
              <a:rPr lang="en-US" altLang="zh-CN" dirty="0" smtClean="0">
                <a:solidFill>
                  <a:srgbClr val="FF0000"/>
                </a:solidFill>
              </a:rPr>
              <a:t>impact parameter </a:t>
            </a:r>
            <a:r>
              <a:rPr lang="zh-CN" altLang="en-US" dirty="0" smtClean="0">
                <a:solidFill>
                  <a:srgbClr val="FF0000"/>
                </a:solidFill>
              </a:rPr>
              <a:t>足够小</a:t>
            </a:r>
            <a:r>
              <a:rPr lang="zh-CN" altLang="en-US" dirty="0" smtClean="0"/>
              <a:t>，才能说明这 </a:t>
            </a:r>
            <a:r>
              <a:rPr lang="en-US" altLang="zh-CN" dirty="0" smtClean="0"/>
              <a:t>3 </a:t>
            </a:r>
            <a:r>
              <a:rPr lang="zh-CN" altLang="en-US" dirty="0" smtClean="0"/>
              <a:t>个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确实是来自于对撞点的同一个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产生的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将匹配成功的每 </a:t>
            </a:r>
            <a:r>
              <a:rPr lang="en-US" altLang="zh-CN" dirty="0" smtClean="0"/>
              <a:t>3 </a:t>
            </a:r>
            <a:r>
              <a:rPr lang="zh-CN" altLang="en-US" dirty="0" smtClean="0"/>
              <a:t>个一组的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都称为 </a:t>
            </a:r>
            <a:r>
              <a:rPr lang="en-US" altLang="zh-CN" dirty="0" smtClean="0">
                <a:solidFill>
                  <a:srgbClr val="FF0000"/>
                </a:solidFill>
              </a:rPr>
              <a:t>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含义是可能通过后续处理成长为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的候选者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07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Combinatorial </a:t>
            </a:r>
            <a:r>
              <a:rPr kumimoji="1" lang="en-US" altLang="zh-CN" dirty="0" err="1" smtClean="0"/>
              <a:t>Kalman</a:t>
            </a:r>
            <a:r>
              <a:rPr kumimoji="1" lang="en-US" altLang="zh-CN" dirty="0" smtClean="0"/>
              <a:t> Filter – Track finding and fitting (</a:t>
            </a:r>
            <a:r>
              <a:rPr kumimoji="1" lang="zh-CN" altLang="en-US" dirty="0" smtClean="0"/>
              <a:t>基础方法</a:t>
            </a:r>
            <a:r>
              <a:rPr kumimoji="1" lang="en-US" altLang="zh-CN" dirty="0" smtClean="0"/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9138" y="1933575"/>
            <a:ext cx="1048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对于一个 </a:t>
            </a:r>
            <a:r>
              <a:rPr lang="en-US" altLang="zh-CN" dirty="0" smtClean="0"/>
              <a:t>seed, </a:t>
            </a:r>
            <a:r>
              <a:rPr lang="zh-CN" altLang="en-US" dirty="0" smtClean="0"/>
              <a:t>已经可以根据其包含的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, </a:t>
            </a:r>
            <a:r>
              <a:rPr lang="zh-CN" altLang="en-US" dirty="0" smtClean="0"/>
              <a:t>推测出这个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后续传播的状态参数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使用一个矢量来描述 </a:t>
            </a:r>
            <a:r>
              <a:rPr lang="en-US" altLang="zh-CN" dirty="0" smtClean="0">
                <a:solidFill>
                  <a:srgbClr val="FF0000"/>
                </a:solidFill>
              </a:rPr>
              <a:t>track </a:t>
            </a:r>
            <a:r>
              <a:rPr lang="zh-CN" altLang="en-US" dirty="0" smtClean="0">
                <a:solidFill>
                  <a:srgbClr val="FF0000"/>
                </a:solidFill>
              </a:rPr>
              <a:t>在某一时刻的状态参数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04" y="2579906"/>
            <a:ext cx="2772162" cy="5144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9137" y="3094328"/>
            <a:ext cx="10480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先利用 </a:t>
            </a:r>
            <a:r>
              <a:rPr lang="en-US" altLang="zh-CN" dirty="0" smtClean="0"/>
              <a:t>seed </a:t>
            </a:r>
            <a:r>
              <a:rPr lang="zh-CN" altLang="en-US" dirty="0" smtClean="0"/>
              <a:t>中已有的信息，拟合出在下一个探测平面中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候选者的状态参数矢量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在下一个探测平面中寻找与预测最符合的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, </a:t>
            </a:r>
            <a:r>
              <a:rPr lang="zh-CN" altLang="en-US" dirty="0" smtClean="0"/>
              <a:t>并将该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归入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候选者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包含新归入的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, </a:t>
            </a:r>
            <a:r>
              <a:rPr lang="zh-CN" altLang="en-US" dirty="0" smtClean="0"/>
              <a:t>重新做一遍拟合，并获得在每个探测平面新的拟合值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对后续探测平面重复上述步骤，直到用完所有的探测平面，所有归入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候选者的 </a:t>
            </a:r>
            <a:r>
              <a:rPr lang="en-US" altLang="zh-CN" dirty="0" err="1" smtClean="0"/>
              <a:t>spacepoint</a:t>
            </a:r>
            <a:r>
              <a:rPr lang="zh-CN" altLang="en-US" dirty="0" smtClean="0"/>
              <a:t> 就组合成了一条 </a:t>
            </a:r>
            <a:r>
              <a:rPr lang="en-US" altLang="zh-CN" dirty="0" smtClean="0"/>
              <a:t>track, </a:t>
            </a:r>
            <a:r>
              <a:rPr lang="zh-CN" altLang="en-US" dirty="0" smtClean="0"/>
              <a:t>并且可以对这些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进行精确拟合</a:t>
            </a:r>
            <a:endParaRPr lang="en-US" altLang="zh-CN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39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71EAA4-D399-00D2-3FDE-295B63B6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21" y="1199344"/>
            <a:ext cx="4702603" cy="48010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765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Combinatorial </a:t>
            </a:r>
            <a:r>
              <a:rPr kumimoji="1" lang="en-US" altLang="zh-CN" dirty="0" err="1" smtClean="0"/>
              <a:t>Kalman</a:t>
            </a:r>
            <a:r>
              <a:rPr kumimoji="1" lang="en-US" altLang="zh-CN" dirty="0" smtClean="0"/>
              <a:t> Filter – Track finding and fitting (track </a:t>
            </a:r>
            <a:r>
              <a:rPr kumimoji="1" lang="zh-CN" altLang="en-US" dirty="0" smtClean="0"/>
              <a:t>之间的竞争</a:t>
            </a:r>
            <a:r>
              <a:rPr kumimoji="1" lang="en-US" altLang="zh-CN" dirty="0" smtClean="0"/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4372" y="2722695"/>
            <a:ext cx="5572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有时在一个探测平面上会找到多个匹配度相近的 </a:t>
            </a:r>
            <a:r>
              <a:rPr lang="en-US" altLang="zh-CN" dirty="0" err="1" smtClean="0"/>
              <a:t>spacepoint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此时并不会在该探测层决定使用哪个 </a:t>
            </a:r>
            <a:r>
              <a:rPr lang="en-US" altLang="zh-CN" dirty="0" err="1" smtClean="0"/>
              <a:t>spacepoint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而是对每个可能得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都进行一遍尝试，通过后续探测层的拟合效果来判断在这一层最终选用哪一个 </a:t>
            </a:r>
            <a:r>
              <a:rPr lang="en-US" altLang="zh-CN" dirty="0" err="1" smtClean="0"/>
              <a:t>spacepoint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62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BFBDE8-18F2-6633-B50D-A77C6A10166C}"/>
              </a:ext>
            </a:extLst>
          </p:cNvPr>
          <p:cNvSpPr txBox="1"/>
          <p:nvPr/>
        </p:nvSpPr>
        <p:spPr>
          <a:xfrm>
            <a:off x="421240" y="349321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如何拟合 </a:t>
            </a:r>
            <a:r>
              <a:rPr kumimoji="1" lang="en-US" altLang="zh-CN" dirty="0" smtClean="0"/>
              <a:t>(Particle Propagation</a:t>
            </a:r>
            <a:r>
              <a:rPr kumimoji="1" lang="en-US" altLang="zh-CN" dirty="0" smtClean="0"/>
              <a:t>, RKN method</a:t>
            </a:r>
            <a:r>
              <a:rPr kumimoji="1" lang="en-US" altLang="zh-CN" dirty="0" smtClean="0"/>
              <a:t>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8251" y="1181100"/>
            <a:ext cx="10267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已知 </a:t>
            </a:r>
            <a:r>
              <a:rPr lang="en-US" altLang="zh-CN" dirty="0" smtClean="0"/>
              <a:t>track </a:t>
            </a:r>
            <a:r>
              <a:rPr lang="zh-CN" altLang="en-US" dirty="0" smtClean="0"/>
              <a:t>的一些 </a:t>
            </a:r>
            <a:r>
              <a:rPr lang="en-US" altLang="zh-CN" dirty="0" err="1" smtClean="0"/>
              <a:t>spacepoint</a:t>
            </a:r>
            <a:r>
              <a:rPr lang="en-US" altLang="zh-CN" dirty="0" smtClean="0"/>
              <a:t>, </a:t>
            </a:r>
            <a:r>
              <a:rPr lang="zh-CN" altLang="en-US" dirty="0" smtClean="0">
                <a:solidFill>
                  <a:srgbClr val="FF0000"/>
                </a:solidFill>
              </a:rPr>
              <a:t>需要拟合出 </a:t>
            </a:r>
            <a:r>
              <a:rPr lang="en-US" altLang="zh-CN" dirty="0" smtClean="0">
                <a:solidFill>
                  <a:srgbClr val="FF0000"/>
                </a:solidFill>
              </a:rPr>
              <a:t>track </a:t>
            </a:r>
            <a:r>
              <a:rPr lang="zh-CN" altLang="en-US" dirty="0" smtClean="0">
                <a:solidFill>
                  <a:srgbClr val="FF0000"/>
                </a:solidFill>
              </a:rPr>
              <a:t>在任意时刻的状态参数（位置、动量等）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常规的函数拟合方式是不适用的，因为我们并</a:t>
            </a:r>
            <a:r>
              <a:rPr lang="zh-CN" altLang="en-US" dirty="0" smtClean="0">
                <a:solidFill>
                  <a:srgbClr val="FF0000"/>
                </a:solidFill>
              </a:rPr>
              <a:t>不知道应该用什么函数去进行拟合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对于理想的匀强磁场，可以解析地推测出应该使用螺旋线函数进行拟合，但事实中的</a:t>
            </a:r>
            <a:r>
              <a:rPr lang="zh-CN" altLang="en-US" dirty="0" smtClean="0">
                <a:solidFill>
                  <a:srgbClr val="FF0000"/>
                </a:solidFill>
              </a:rPr>
              <a:t>磁场并不是匀强的</a:t>
            </a:r>
            <a:r>
              <a:rPr lang="zh-CN" altLang="en-US" dirty="0" smtClean="0"/>
              <a:t>，因此不能解析地得到拟合函数的形式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 </a:t>
            </a:r>
            <a:r>
              <a:rPr lang="en-US" altLang="zh-CN" dirty="0" smtClean="0"/>
              <a:t>ACTS </a:t>
            </a:r>
            <a:r>
              <a:rPr lang="zh-CN" altLang="en-US" dirty="0" smtClean="0"/>
              <a:t>中，使用的数值方法称为 </a:t>
            </a:r>
            <a:r>
              <a:rPr lang="en-US" altLang="zh-CN" dirty="0" err="1" smtClean="0">
                <a:solidFill>
                  <a:srgbClr val="FF0000"/>
                </a:solidFill>
              </a:rPr>
              <a:t>Runge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en-US" altLang="zh-CN" dirty="0" err="1" smtClean="0">
                <a:solidFill>
                  <a:srgbClr val="FF0000"/>
                </a:solidFill>
              </a:rPr>
              <a:t>Kutta</a:t>
            </a:r>
            <a:r>
              <a:rPr lang="en-US" altLang="zh-CN" dirty="0" smtClean="0">
                <a:solidFill>
                  <a:srgbClr val="FF0000"/>
                </a:solidFill>
              </a:rPr>
              <a:t>-Nystrom (RKN) Method</a:t>
            </a:r>
            <a:r>
              <a:rPr lang="en-US" altLang="zh-CN" dirty="0" smtClean="0"/>
              <a:t>, </a:t>
            </a:r>
            <a:r>
              <a:rPr lang="zh-CN" altLang="en-US" dirty="0" smtClean="0"/>
              <a:t>原本用来数值求解具有初值的一阶微分方程：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87" y="2935426"/>
            <a:ext cx="3410426" cy="7716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8251" y="3707059"/>
            <a:ext cx="1026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该方法利用上一 </a:t>
            </a:r>
            <a:r>
              <a:rPr lang="en-US" altLang="zh-CN" dirty="0" smtClean="0"/>
              <a:t>t </a:t>
            </a:r>
            <a:r>
              <a:rPr lang="zh-CN" altLang="en-US" dirty="0" smtClean="0"/>
              <a:t>时刻中 </a:t>
            </a:r>
            <a:r>
              <a:rPr lang="en-US" altLang="zh-CN" dirty="0" smtClean="0"/>
              <a:t>y </a:t>
            </a:r>
            <a:r>
              <a:rPr lang="zh-CN" altLang="en-US" dirty="0" smtClean="0"/>
              <a:t>的值，迭代地获取下一 </a:t>
            </a:r>
            <a:r>
              <a:rPr lang="en-US" altLang="zh-CN" dirty="0" smtClean="0"/>
              <a:t>t </a:t>
            </a:r>
            <a:r>
              <a:rPr lang="zh-CN" altLang="en-US" dirty="0" smtClean="0"/>
              <a:t>时刻中 </a:t>
            </a:r>
            <a:r>
              <a:rPr lang="en-US" altLang="zh-CN" dirty="0" smtClean="0"/>
              <a:t>y </a:t>
            </a:r>
            <a:r>
              <a:rPr lang="zh-CN" altLang="en-US" dirty="0" smtClean="0"/>
              <a:t>的值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当已知在 </a:t>
            </a:r>
            <a:r>
              <a:rPr lang="en-US" altLang="zh-CN" dirty="0" err="1" smtClean="0"/>
              <a:t>t_n</a:t>
            </a:r>
            <a:r>
              <a:rPr lang="en-US" altLang="zh-CN" dirty="0" smtClean="0"/>
              <a:t> </a:t>
            </a:r>
            <a:r>
              <a:rPr lang="zh-CN" altLang="en-US" dirty="0" smtClean="0"/>
              <a:t>时刻 </a:t>
            </a:r>
            <a:r>
              <a:rPr lang="en-US" altLang="zh-CN" dirty="0" smtClean="0"/>
              <a:t>y(</a:t>
            </a:r>
            <a:r>
              <a:rPr lang="en-US" altLang="zh-CN" dirty="0" err="1" smtClean="0"/>
              <a:t>t_n</a:t>
            </a:r>
            <a:r>
              <a:rPr lang="en-US" altLang="zh-CN" dirty="0" smtClean="0"/>
              <a:t>) = </a:t>
            </a:r>
            <a:r>
              <a:rPr lang="en-US" altLang="zh-CN" dirty="0" err="1" smtClean="0"/>
              <a:t>y_n</a:t>
            </a:r>
            <a:r>
              <a:rPr lang="en-US" altLang="zh-CN" dirty="0" smtClean="0"/>
              <a:t> </a:t>
            </a:r>
            <a:r>
              <a:rPr lang="zh-CN" altLang="en-US" dirty="0" smtClean="0"/>
              <a:t>时，运算下面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个量：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53" y="4510827"/>
            <a:ext cx="2929172" cy="1908526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7A56-23DC-654C-984C-356BC59D2CE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95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1328</Words>
  <Application>Microsoft Office PowerPoint</Application>
  <PresentationFormat>宽屏</PresentationFormat>
  <Paragraphs>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顺亮</dc:creator>
  <cp:lastModifiedBy>Shunliang Zhang</cp:lastModifiedBy>
  <cp:revision>20</cp:revision>
  <dcterms:created xsi:type="dcterms:W3CDTF">2024-03-21T03:03:23Z</dcterms:created>
  <dcterms:modified xsi:type="dcterms:W3CDTF">2024-03-27T16:36:40Z</dcterms:modified>
</cp:coreProperties>
</file>